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02" r:id="rId2"/>
    <p:sldId id="364" r:id="rId3"/>
    <p:sldId id="365" r:id="rId4"/>
    <p:sldId id="366" r:id="rId5"/>
    <p:sldId id="367" r:id="rId6"/>
    <p:sldId id="298" r:id="rId7"/>
    <p:sldId id="368" r:id="rId8"/>
    <p:sldId id="369" r:id="rId9"/>
    <p:sldId id="372" r:id="rId10"/>
    <p:sldId id="373" r:id="rId11"/>
    <p:sldId id="374" r:id="rId12"/>
    <p:sldId id="379" r:id="rId13"/>
    <p:sldId id="377" r:id="rId14"/>
    <p:sldId id="378" r:id="rId15"/>
    <p:sldId id="381" r:id="rId16"/>
    <p:sldId id="383" r:id="rId17"/>
    <p:sldId id="384" r:id="rId18"/>
    <p:sldId id="385" r:id="rId19"/>
    <p:sldId id="386" r:id="rId20"/>
    <p:sldId id="387" r:id="rId21"/>
    <p:sldId id="413" r:id="rId22"/>
    <p:sldId id="414" r:id="rId23"/>
    <p:sldId id="370" r:id="rId24"/>
    <p:sldId id="390" r:id="rId25"/>
    <p:sldId id="391" r:id="rId26"/>
    <p:sldId id="392" r:id="rId27"/>
    <p:sldId id="393" r:id="rId28"/>
    <p:sldId id="394" r:id="rId29"/>
    <p:sldId id="398" r:id="rId30"/>
    <p:sldId id="401" r:id="rId31"/>
    <p:sldId id="405" r:id="rId32"/>
    <p:sldId id="406" r:id="rId33"/>
    <p:sldId id="408" r:id="rId34"/>
    <p:sldId id="404" r:id="rId35"/>
    <p:sldId id="410" r:id="rId36"/>
    <p:sldId id="418" r:id="rId37"/>
    <p:sldId id="419" r:id="rId38"/>
    <p:sldId id="420" r:id="rId39"/>
    <p:sldId id="421" r:id="rId40"/>
    <p:sldId id="409" r:id="rId41"/>
    <p:sldId id="415" r:id="rId42"/>
    <p:sldId id="416" r:id="rId43"/>
    <p:sldId id="417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3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8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3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1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2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13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5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9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9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0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95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48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18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04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9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99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6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5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38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2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51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0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3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15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7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embopress.org/doi/full/10.15252/msb.202110282#msb202110282-bib-000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7" y="226031"/>
            <a:ext cx="8919989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8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Inferring cell pseudotime from </a:t>
            </a:r>
            <a:r>
              <a:rPr lang="en-US" sz="2800" b="1" dirty="0" err="1"/>
              <a:t>scRNAseq</a:t>
            </a:r>
            <a:r>
              <a:rPr lang="en-US" sz="2800" b="1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almost every week now!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29" y="5053980"/>
            <a:ext cx="9747500" cy="119245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Stick to </a:t>
            </a:r>
            <a:r>
              <a:rPr lang="en-US" sz="3200" b="1" u="sng" dirty="0">
                <a:solidFill>
                  <a:srgbClr val="C00000"/>
                </a:solidFill>
              </a:rPr>
              <a:t>standards</a:t>
            </a:r>
            <a:r>
              <a:rPr lang="en-US" sz="3200" dirty="0">
                <a:solidFill>
                  <a:srgbClr val="C00000"/>
                </a:solidFill>
              </a:rPr>
              <a:t>!!</a:t>
            </a:r>
          </a:p>
          <a:p>
            <a:pPr algn="ctr"/>
            <a:r>
              <a:rPr lang="en-US" sz="3200" dirty="0" err="1"/>
              <a:t>QCed</a:t>
            </a:r>
            <a:r>
              <a:rPr lang="en-US" sz="3200" dirty="0"/>
              <a:t>, troubleshooted, optimized and </a:t>
            </a:r>
            <a:r>
              <a:rPr lang="en-US" sz="3200" b="1" u="sng" dirty="0"/>
              <a:t>generic</a:t>
            </a:r>
            <a:r>
              <a:rPr lang="en-US" sz="3200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162E51-83B4-1146-91AC-789CA3A066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9EE4975F-4588-AA49-967B-5E8D91AE1EED}"/>
              </a:ext>
            </a:extLst>
          </p:cNvPr>
          <p:cNvSpPr/>
          <p:nvPr/>
        </p:nvSpPr>
        <p:spPr>
          <a:xfrm rot="18000000">
            <a:off x="1698171" y="2691006"/>
            <a:ext cx="1930400" cy="1930400"/>
          </a:xfrm>
          <a:prstGeom prst="plus">
            <a:avLst>
              <a:gd name="adj" fmla="val 35527"/>
            </a:avLst>
          </a:prstGeom>
          <a:solidFill>
            <a:srgbClr val="C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62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734629" y="3184185"/>
            <a:ext cx="53630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C84AF8-E6B1-BC4D-A185-2EE3B8690D0E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0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8969829" y="3184186"/>
            <a:ext cx="31278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ED0408-3510-394C-8F9D-AD14E00F3ED1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4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413119" y="5453511"/>
            <a:ext cx="5684537" cy="5307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DA2DC-8E07-B147-99A4-59630FF60C45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r>
              <a:rPr lang="en-GB" dirty="0"/>
              <a:t>Fit </a:t>
            </a:r>
            <a:r>
              <a:rPr lang="en-GB" b="1" u="sng" dirty="0"/>
              <a:t>principal curves</a:t>
            </a:r>
            <a:r>
              <a:rPr lang="en-GB" dirty="0"/>
              <a:t> through the MST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3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29419" y="2648081"/>
            <a:ext cx="194553" cy="72957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51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161941-1A7C-574B-B4BD-D3BB57EB0BE8}"/>
              </a:ext>
            </a:extLst>
          </p:cNvPr>
          <p:cNvSpPr txBox="1"/>
          <p:nvPr/>
        </p:nvSpPr>
        <p:spPr>
          <a:xfrm>
            <a:off x="6274342" y="300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42E0B-A500-0D41-A654-053BDBE5EA77}"/>
              </a:ext>
            </a:extLst>
          </p:cNvPr>
          <p:cNvSpPr txBox="1"/>
          <p:nvPr/>
        </p:nvSpPr>
        <p:spPr>
          <a:xfrm>
            <a:off x="7908172" y="4753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59896D-2CA0-E94C-B1CD-20066891AAC1}"/>
              </a:ext>
            </a:extLst>
          </p:cNvPr>
          <p:cNvSpPr txBox="1"/>
          <p:nvPr/>
        </p:nvSpPr>
        <p:spPr>
          <a:xfrm>
            <a:off x="9276282" y="44044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DBAF71-22FC-E740-9124-09E79B8166D4}"/>
              </a:ext>
            </a:extLst>
          </p:cNvPr>
          <p:cNvSpPr txBox="1"/>
          <p:nvPr/>
        </p:nvSpPr>
        <p:spPr>
          <a:xfrm>
            <a:off x="9988257" y="4418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2E75C3-DC66-5043-A898-7BA156CA12FB}"/>
              </a:ext>
            </a:extLst>
          </p:cNvPr>
          <p:cNvSpPr txBox="1"/>
          <p:nvPr/>
        </p:nvSpPr>
        <p:spPr>
          <a:xfrm>
            <a:off x="9827714" y="3364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F1A375-7785-5A49-821D-583F66FBF6CD}"/>
              </a:ext>
            </a:extLst>
          </p:cNvPr>
          <p:cNvSpPr txBox="1"/>
          <p:nvPr/>
        </p:nvSpPr>
        <p:spPr>
          <a:xfrm>
            <a:off x="7988912" y="3571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C12234-CEE5-634F-9DB6-F9209E9CD745}"/>
              </a:ext>
            </a:extLst>
          </p:cNvPr>
          <p:cNvSpPr txBox="1"/>
          <p:nvPr/>
        </p:nvSpPr>
        <p:spPr>
          <a:xfrm>
            <a:off x="8571287" y="41950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FD52C-41EA-014F-93BC-762612ADF5C5}"/>
              </a:ext>
            </a:extLst>
          </p:cNvPr>
          <p:cNvSpPr txBox="1"/>
          <p:nvPr/>
        </p:nvSpPr>
        <p:spPr>
          <a:xfrm>
            <a:off x="9122719" y="24779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FBA255-78E0-7B49-826F-D4226A1B9A20}"/>
              </a:ext>
            </a:extLst>
          </p:cNvPr>
          <p:cNvSpPr txBox="1"/>
          <p:nvPr/>
        </p:nvSpPr>
        <p:spPr>
          <a:xfrm>
            <a:off x="9129699" y="31410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D6DED-13F3-BE4F-A3D4-438F48A67A06}"/>
              </a:ext>
            </a:extLst>
          </p:cNvPr>
          <p:cNvSpPr txBox="1"/>
          <p:nvPr/>
        </p:nvSpPr>
        <p:spPr>
          <a:xfrm>
            <a:off x="7401221" y="29098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537A9E-902C-1743-BCB1-595D58AC9479}"/>
              </a:ext>
            </a:extLst>
          </p:cNvPr>
          <p:cNvSpPr txBox="1"/>
          <p:nvPr/>
        </p:nvSpPr>
        <p:spPr>
          <a:xfrm>
            <a:off x="7747592" y="39141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EE10C1-6575-CA45-91A6-2C79F11951FB}"/>
              </a:ext>
            </a:extLst>
          </p:cNvPr>
          <p:cNvSpPr txBox="1"/>
          <p:nvPr/>
        </p:nvSpPr>
        <p:spPr>
          <a:xfrm>
            <a:off x="6595904" y="3873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3C4752-88D3-A046-829F-374056E7CC4C}"/>
              </a:ext>
            </a:extLst>
          </p:cNvPr>
          <p:cNvSpPr txBox="1"/>
          <p:nvPr/>
        </p:nvSpPr>
        <p:spPr>
          <a:xfrm>
            <a:off x="6782659" y="303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1640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9C8927B-B05A-9A48-90EE-569AD8F5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  <a:p>
            <a:pPr marL="457200" indent="-457200">
              <a:buAutoNum type="arabicPeriod"/>
            </a:pPr>
            <a:r>
              <a:rPr lang="en-GB" dirty="0"/>
              <a:t>Find the shortest path between clusters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46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5A74F-F5BC-634D-B582-BEF2E1FF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765" y="873761"/>
            <a:ext cx="5537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6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70;p16">
            <a:extLst>
              <a:ext uri="{FF2B5EF4-FFF2-40B4-BE49-F238E27FC236}">
                <a16:creationId xmlns:a16="http://schemas.microsoft.com/office/drawing/2014/main" id="{947C3ECF-9260-004A-9736-1ADD1BF2730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81" y="1093565"/>
            <a:ext cx="8686975" cy="541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92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862705"/>
          </a:xfrm>
        </p:spPr>
        <p:txBody>
          <a:bodyPr>
            <a:normAutofit/>
          </a:bodyPr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u="sng" dirty="0"/>
              <a:t>CAREFUL: </a:t>
            </a:r>
            <a:br>
              <a:rPr lang="en-GB" b="1" u="sng" dirty="0"/>
            </a:br>
            <a:r>
              <a:rPr lang="en-GB" dirty="0"/>
              <a:t>Once again, don’t get tricked by the 2D visualization… Here, the principal curve is computed from 50 PCs, and subsequently embedded in only 2 PCs.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576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  <a:p>
            <a:pPr marL="9525" indent="-9525"/>
            <a:r>
              <a:rPr lang="en-GB" b="1" dirty="0">
                <a:solidFill>
                  <a:srgbClr val="C00000"/>
                </a:solidFill>
              </a:rPr>
              <a:t>Only perform TI once you are confident your clusters represent a biologically relevant cell population.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2C8C86-243C-2248-BD1C-6CD13D86BDC3}"/>
              </a:ext>
            </a:extLst>
          </p:cNvPr>
          <p:cNvGrpSpPr/>
          <p:nvPr/>
        </p:nvGrpSpPr>
        <p:grpSpPr>
          <a:xfrm>
            <a:off x="5834301" y="4020725"/>
            <a:ext cx="4346164" cy="2570232"/>
            <a:chOff x="6009948" y="4349615"/>
            <a:chExt cx="3438852" cy="2033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C7E04A-F3E2-EB47-BCF3-CF5D9D1C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9948" y="4349615"/>
              <a:ext cx="3438852" cy="2033666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9CA149-02D7-A54B-8B05-A4E52D10BC43}"/>
                </a:ext>
              </a:extLst>
            </p:cNvPr>
            <p:cNvSpPr/>
            <p:nvPr/>
          </p:nvSpPr>
          <p:spPr>
            <a:xfrm>
              <a:off x="6473918" y="4571951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B9F9552-7D8D-2B4B-8B5F-7D4A1182E876}"/>
                </a:ext>
              </a:extLst>
            </p:cNvPr>
            <p:cNvSpPr/>
            <p:nvPr/>
          </p:nvSpPr>
          <p:spPr>
            <a:xfrm>
              <a:off x="6489371" y="5039042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B4FE73-FBFB-844F-B53A-101183960312}"/>
                </a:ext>
              </a:extLst>
            </p:cNvPr>
            <p:cNvSpPr/>
            <p:nvPr/>
          </p:nvSpPr>
          <p:spPr>
            <a:xfrm>
              <a:off x="7588964" y="5786627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A595BA-72C6-0F47-98A3-B49893325C40}"/>
                </a:ext>
              </a:extLst>
            </p:cNvPr>
            <p:cNvSpPr/>
            <p:nvPr/>
          </p:nvSpPr>
          <p:spPr>
            <a:xfrm>
              <a:off x="9014776" y="4794289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591CA6-11FD-244D-B2DA-50FF4E4A8B0B}"/>
                </a:ext>
              </a:extLst>
            </p:cNvPr>
            <p:cNvSpPr/>
            <p:nvPr/>
          </p:nvSpPr>
          <p:spPr>
            <a:xfrm>
              <a:off x="6898247" y="4530116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2FD21DC-D1B7-4043-B8A5-B76941B4C989}"/>
                </a:ext>
              </a:extLst>
            </p:cNvPr>
            <p:cNvSpPr/>
            <p:nvPr/>
          </p:nvSpPr>
          <p:spPr>
            <a:xfrm>
              <a:off x="7477964" y="4416563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14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Making sense of all these different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Dynverse</a:t>
            </a:r>
            <a:r>
              <a:rPr lang="en-US" dirty="0"/>
              <a:t> project provides a handy exploratory/summarizing app to pick the best-suited TI algo.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guidelines.dynverse.org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F8DC8-DE46-8241-89D8-D5E29402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113" y="1665439"/>
            <a:ext cx="9681029" cy="45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4286243"/>
            <a:ext cx="2934073" cy="19246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3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Pseudotime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In Slingshot, the </a:t>
            </a:r>
            <a:r>
              <a:rPr lang="en-GB" dirty="0" err="1"/>
              <a:t>pseudotimes</a:t>
            </a:r>
            <a:r>
              <a:rPr lang="en-GB" dirty="0"/>
              <a:t> values are estimated as the </a:t>
            </a:r>
            <a:r>
              <a:rPr lang="en-GB" dirty="0" err="1"/>
              <a:t>euclidean</a:t>
            </a:r>
            <a:r>
              <a:rPr lang="en-GB" dirty="0"/>
              <a:t> distance from each point to the closest principal curve (i.e. by </a:t>
            </a:r>
            <a:r>
              <a:rPr lang="en-GB" b="1" u="sng" dirty="0"/>
              <a:t>orthogonal projection of each point onto the curve</a:t>
            </a:r>
            <a:r>
              <a:rPr lang="en-GB" dirty="0"/>
              <a:t>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CDC16-DF9A-7743-B6D0-4A4F7F44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2192000" cy="2364570"/>
          </a:xfrm>
          <a:prstGeom prst="rect">
            <a:avLst/>
          </a:prstGeom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</p:spTree>
    <p:extLst>
      <p:ext uri="{BB962C8B-B14F-4D97-AF65-F5344CB8AC3E}">
        <p14:creationId xmlns:p14="http://schemas.microsoft.com/office/powerpoint/2010/main" val="133482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9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That is when one should use prior knowledge, ground-truth, or simply make a call.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2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65385A3-8FB4-6342-A1DD-D803B1CFF521}"/>
              </a:ext>
            </a:extLst>
          </p:cNvPr>
          <p:cNvSpPr/>
          <p:nvPr/>
        </p:nvSpPr>
        <p:spPr>
          <a:xfrm>
            <a:off x="4496428" y="5099866"/>
            <a:ext cx="162046" cy="1620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6423A-A25D-9844-896E-FE279E10D4A0}"/>
              </a:ext>
            </a:extLst>
          </p:cNvPr>
          <p:cNvSpPr/>
          <p:nvPr/>
        </p:nvSpPr>
        <p:spPr>
          <a:xfrm>
            <a:off x="4496428" y="5419535"/>
            <a:ext cx="162046" cy="1620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8241BF-A705-7146-B1EF-AF63C7078D59}"/>
              </a:ext>
            </a:extLst>
          </p:cNvPr>
          <p:cNvSpPr/>
          <p:nvPr/>
        </p:nvSpPr>
        <p:spPr>
          <a:xfrm>
            <a:off x="4496428" y="5746638"/>
            <a:ext cx="162046" cy="1620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31E20A-AC1D-F142-B239-9AC05D30FFDF}"/>
              </a:ext>
            </a:extLst>
          </p:cNvPr>
          <p:cNvSpPr/>
          <p:nvPr/>
        </p:nvSpPr>
        <p:spPr>
          <a:xfrm>
            <a:off x="4496428" y="6044004"/>
            <a:ext cx="162046" cy="1620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BEDC6-1A0C-704A-92F8-4C5E155033D4}"/>
              </a:ext>
            </a:extLst>
          </p:cNvPr>
          <p:cNvSpPr/>
          <p:nvPr/>
        </p:nvSpPr>
        <p:spPr>
          <a:xfrm>
            <a:off x="4496428" y="6393409"/>
            <a:ext cx="162046" cy="1620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F6267-DDC7-EE4A-9B96-09301B5B18FA}"/>
              </a:ext>
            </a:extLst>
          </p:cNvPr>
          <p:cNvSpPr txBox="1"/>
          <p:nvPr/>
        </p:nvSpPr>
        <p:spPr>
          <a:xfrm>
            <a:off x="4835764" y="4965204"/>
            <a:ext cx="25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Hematopoietic stem cell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38465-6831-BA4F-B6FB-C15FFC0A67E3}"/>
              </a:ext>
            </a:extLst>
          </p:cNvPr>
          <p:cNvSpPr txBox="1"/>
          <p:nvPr/>
        </p:nvSpPr>
        <p:spPr>
          <a:xfrm>
            <a:off x="4835764" y="5314609"/>
            <a:ext cx="198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Lymphoid stem cell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F10711-AC1E-3546-8ECE-86694E712ED0}"/>
              </a:ext>
            </a:extLst>
          </p:cNvPr>
          <p:cNvSpPr txBox="1"/>
          <p:nvPr/>
        </p:nvSpPr>
        <p:spPr>
          <a:xfrm>
            <a:off x="4835764" y="5656580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Committed lymphoid stem cell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CA27A-5F3F-E64A-A211-E236E4561884}"/>
              </a:ext>
            </a:extLst>
          </p:cNvPr>
          <p:cNvSpPr txBox="1"/>
          <p:nvPr/>
        </p:nvSpPr>
        <p:spPr>
          <a:xfrm>
            <a:off x="4835764" y="592420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cell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BAB1D-6EC8-1640-B668-14857964440F}"/>
              </a:ext>
            </a:extLst>
          </p:cNvPr>
          <p:cNvSpPr txBox="1"/>
          <p:nvPr/>
        </p:nvSpPr>
        <p:spPr>
          <a:xfrm>
            <a:off x="4835764" y="626618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cell</a:t>
            </a:r>
          </a:p>
        </p:txBody>
      </p:sp>
    </p:spTree>
    <p:extLst>
      <p:ext uri="{BB962C8B-B14F-4D97-AF65-F5344CB8AC3E}">
        <p14:creationId xmlns:p14="http://schemas.microsoft.com/office/powerpoint/2010/main" val="324876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7097932" cy="5862705"/>
          </a:xfrm>
        </p:spPr>
        <p:txBody>
          <a:bodyPr>
            <a:normAutofit/>
          </a:bodyPr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Single-cell RNA-seq reads can be mapped onto exons 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or introns.</a:t>
            </a: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0B0F0-382D-2C4D-AC83-1D725B0F3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824741"/>
            <a:ext cx="6604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Pseudotime is an abstract unit of progress: it's simply the distance between a cell and the start of the trajectory, measured along the shortest path</a:t>
            </a: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The trajectory's total length is defined in terms of the total amount of transcriptional change that a cell undergoes as it moves from the starting state to the end state.</a:t>
            </a: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Pseudotime is a measure of how much progress an individual cell has made through a process (such as cell differentiation).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67154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1D8DA-9EFB-F94D-9652-6D1F8C5EF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4" y="1301566"/>
            <a:ext cx="2697984" cy="4788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B04A0-D096-8746-8116-DF8A1E194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457" y="1301566"/>
            <a:ext cx="2790285" cy="47885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B5626C-C09D-B743-8C76-E2813871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94" y="1301566"/>
            <a:ext cx="2315029" cy="46826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AAB177B-9711-5F44-B9CF-DE27EF1CB4B2}"/>
              </a:ext>
            </a:extLst>
          </p:cNvPr>
          <p:cNvSpPr txBox="1"/>
          <p:nvPr/>
        </p:nvSpPr>
        <p:spPr>
          <a:xfrm>
            <a:off x="9481170" y="3181237"/>
            <a:ext cx="2374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 residual</a:t>
            </a:r>
            <a:r>
              <a:rPr lang="en-US" b="1" dirty="0"/>
              <a:t> </a:t>
            </a:r>
            <a:r>
              <a:rPr lang="en-US" dirty="0"/>
              <a:t>represents whether the cell is far from an equilibrium state of expression</a:t>
            </a:r>
          </a:p>
        </p:txBody>
      </p:sp>
    </p:spTree>
    <p:extLst>
      <p:ext uri="{BB962C8B-B14F-4D97-AF65-F5344CB8AC3E}">
        <p14:creationId xmlns:p14="http://schemas.microsoft.com/office/powerpoint/2010/main" val="20623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EE0B70F-64B6-0243-B6E6-08DDC2359F8F}"/>
              </a:ext>
            </a:extLst>
          </p:cNvPr>
          <p:cNvGrpSpPr/>
          <p:nvPr/>
        </p:nvGrpSpPr>
        <p:grpSpPr>
          <a:xfrm>
            <a:off x="1072773" y="1465101"/>
            <a:ext cx="6715044" cy="5227230"/>
            <a:chOff x="2729664" y="1203158"/>
            <a:chExt cx="7023936" cy="54676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C55A5D-3369-5946-A4D7-D316D3E4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9664" y="1417082"/>
              <a:ext cx="6732671" cy="525375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2B4FF0-832C-924D-AA68-04923B88F709}"/>
                </a:ext>
              </a:extLst>
            </p:cNvPr>
            <p:cNvSpPr/>
            <p:nvPr/>
          </p:nvSpPr>
          <p:spPr>
            <a:xfrm>
              <a:off x="2729664" y="1203158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39357C-233D-D045-ADC2-5DFA25AACA45}"/>
                </a:ext>
              </a:extLst>
            </p:cNvPr>
            <p:cNvSpPr/>
            <p:nvPr/>
          </p:nvSpPr>
          <p:spPr>
            <a:xfrm>
              <a:off x="9130464" y="1283369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</p:spTree>
    <p:extLst>
      <p:ext uri="{BB962C8B-B14F-4D97-AF65-F5344CB8AC3E}">
        <p14:creationId xmlns:p14="http://schemas.microsoft.com/office/powerpoint/2010/main" val="298630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0E6D9B7-5FFC-A842-BBF0-25A82CA75585}"/>
              </a:ext>
            </a:extLst>
          </p:cNvPr>
          <p:cNvSpPr txBox="1">
            <a:spLocks/>
          </p:cNvSpPr>
          <p:nvPr/>
        </p:nvSpPr>
        <p:spPr>
          <a:xfrm>
            <a:off x="7620000" y="1675867"/>
            <a:ext cx="4419599" cy="471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CAREFUL!!! </a:t>
            </a:r>
          </a:p>
          <a:p>
            <a:pPr marL="15875" indent="-15875"/>
            <a:r>
              <a:rPr lang="en-US" b="1" dirty="0"/>
              <a:t>This model relies on an </a:t>
            </a:r>
            <a:r>
              <a:rPr lang="en-US" b="1" u="sng" dirty="0"/>
              <a:t>important assumption</a:t>
            </a:r>
            <a:r>
              <a:rPr lang="en-US" b="1" dirty="0"/>
              <a:t>: </a:t>
            </a:r>
          </a:p>
          <a:p>
            <a:pPr marL="15875" indent="-15875"/>
            <a:r>
              <a:rPr lang="en-US" b="1" dirty="0"/>
              <a:t>that transcription is steady-state.</a:t>
            </a:r>
          </a:p>
          <a:p>
            <a:pPr marL="15875" indent="-15875"/>
            <a:endParaRPr lang="en-US" b="1" dirty="0"/>
          </a:p>
          <a:p>
            <a:pPr marL="15875" indent="-15875"/>
            <a:r>
              <a:rPr lang="en-US" b="1" dirty="0">
                <a:solidFill>
                  <a:srgbClr val="C00000"/>
                </a:solidFill>
              </a:rPr>
              <a:t>This is rarely true, even less true for differentiating cells!!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CF97F-1857-7C47-8744-B40C441E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56" y="2113213"/>
            <a:ext cx="613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 generalized to non-steady-state </a:t>
            </a:r>
            <a:r>
              <a:rPr lang="en-US">
                <a:solidFill>
                  <a:srgbClr val="C00000"/>
                </a:solidFill>
              </a:rPr>
              <a:t>cell populations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Bergen et al.,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61310-30DE-7E45-A2EF-C1402702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9D532-FEE9-CC4C-A437-82D4B415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13" y="2069432"/>
            <a:ext cx="7028687" cy="23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8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FCC7D3-20BA-9A45-858E-664D2D75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F3C8C5-B543-5141-B1D0-DBCEA59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F0B13F-DC9F-464F-929D-C46C5E9F89EE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538B864-140B-F44A-870A-0DB82CAE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DA19D1E-D4BF-6B4B-8DDD-CCB261297ABE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F9DF75-4158-A94A-AF84-9D569CF01736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3C3BFCD-0AF0-E943-B2B2-BE6049C9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AFD407A-73CF-0740-999B-B0563A144530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C6AF71A6-87B5-DE49-B68D-A12042B8D54E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66695AA-C221-524F-A1B4-FF0D93FC1A0F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7193F6F-8993-3C48-ABC0-D04E8B2F23CD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A972A2D-6541-9D43-B7CE-25018DAFE60A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5975B30-82C1-0741-A53F-816E91A2096B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23CDF92-FDAC-6448-AB90-A64EF3A70391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47ED573-20F2-2E4E-A93E-DD09B8245B5A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E47B6D7-7137-AD40-8238-F99969B94FC4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1B804E5-B6BE-1C4E-8834-362695F114F2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3AE9BD3-4E63-A64A-A32D-54EA5C0BB22F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FE33F1E-5C4E-AE4D-8435-2C67D80D40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A7FE8469-126F-BF4E-9306-6CB31F8A43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AE0C18-047C-5045-949F-01EBB34ED556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C0C4D092-4250-8A44-A9A4-DBCB356ACCF0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BB9DD2B-A9A3-8845-AEC6-B83116682075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70219D9-62DE-8E4F-AF9C-99C114F231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026D381-4706-BD41-AA7D-A0AC73593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F6A97BD-9961-1147-AA2F-0C3A24CEFB51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1184701-C9A8-FB49-B81B-11D7B8B73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969E010-0E6B-4B45-9B10-AE5BA5AB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C40A0BC-566D-4441-B190-81C613DB7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6DC46C6-3263-DC4D-8A4F-904EE8702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C7C8345-3714-B64E-B091-800261516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7CDDFDC-8246-9241-AB01-F964F30A1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2911BE2-0C51-4B43-BCBA-8A20A231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2496B6F-CD0B-B244-83EE-EB1FA4513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92D0E5D-7D73-5440-B132-78C51F86F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CDE1284-6C4C-9443-AB7E-358C1E254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84C82C7-171A-C942-B6BA-044FD6BD18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1FB0AC1-CC57-4140-9AAE-0AF29AFA1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F925547-DF9C-3149-88CB-A2AD4F818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17C53D0-0EAE-0146-9FBE-51385F111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AB1DE6E-C1E3-F149-921C-49356764A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6563255-BB37-224B-A1C8-0AE7A228B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BC5C801-4A86-FF43-BA94-42F1972D9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DED52979-707F-3241-99DF-E94FC2369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113;p3">
            <a:extLst>
              <a:ext uri="{FF2B5EF4-FFF2-40B4-BE49-F238E27FC236}">
                <a16:creationId xmlns:a16="http://schemas.microsoft.com/office/drawing/2014/main" id="{F2D01A93-B0F5-E745-BC50-B4A7FA3CAF6C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769257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RNA velocity implementations generally output a pseudotime value. However, they do not infer trajectories!! So they cannot capture a branching event, or cycles, </a:t>
            </a:r>
            <a:r>
              <a:rPr lang="en-US" b="1" dirty="0" err="1">
                <a:solidFill>
                  <a:srgbClr val="C00000"/>
                </a:solidFill>
              </a:rPr>
              <a:t>etc</a:t>
            </a:r>
            <a:r>
              <a:rPr lang="en-US" b="1" dirty="0">
                <a:solidFill>
                  <a:srgbClr val="C00000"/>
                </a:solidFill>
              </a:rPr>
              <a:t>….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168D7F6-59B9-F948-8F03-62FC2DF86337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F1EB59-6D0F-8F46-B2E8-FF5CADC5F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719D7D2-D10E-7B46-976F-6FAE6E6AA372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C19B578-CFE2-EC4F-85A5-E58541C0E7D8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5331344-0E5C-5244-800C-69DF52A7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38C4968-74F4-EC40-8DEC-E294B982D893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85B3345-78FA-5A49-B78B-95DF4AA69FC1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0253332-EBD2-0F43-999D-85EAE4D31B46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795BB5A-B98E-0041-8D1B-403B37D90BDB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931A493-E83C-1441-AF28-7DD08FD85CDF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5B1C06-91F1-0940-B24B-966ED03CA8B9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BEE466E-8320-F846-8FCA-F59CD756AC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65F6EE9-DE8A-9146-B0BE-D55C3D595A45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8772C4B-B2E3-B54C-9826-258D0192A6BA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BF47079-CC09-AF41-90B9-2EEEE0ED0425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BA4E8AC-3112-404F-9CCC-ECCF9F465E0A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3674BCF-B1FA-DA4C-9F10-AD42F8799F3F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243C71E-60E2-054A-8D30-255F65D3AAAC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3E04368-469C-734F-8FE8-A3569CF0D503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B502BC-AC48-E848-B052-C36E1ACDFDAD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36C6D52-3B41-3A40-A6F5-EE44558B4491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F1F3DB3-46FC-8B4E-8E87-8D3A0EE4EC02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B602A8C-7F5A-D147-BB47-AB26919E2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6C3EB59-5522-754D-A2F1-C4AA96B541C0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10FC9AF-6F84-D347-86B5-6F95E6AB8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04BF95E-5A16-3D43-99ED-87DB43AF9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EA46A07-23A2-294E-86EB-3ECF90703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39844B4-28B1-9049-8238-2CD8F65DF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F61BB36-6DB5-A641-95B3-3A7D8958D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B50AA48-9465-1241-9F77-1D6F7636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12A47A7-85B6-BE4F-B7C8-9F86BD383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797F723-6CAE-6249-81C4-F0F7EC4A9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D6248E0-C8C0-6D41-B831-5AD2C8DE6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31D7000-E332-3D4C-88E1-2F976EBCB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B66C019-CE2A-3142-8C87-348D678A55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4413E9C-0A67-1443-B3BA-E7C05FC07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599CE49-8B4F-0941-BF0D-034A2CEE9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ED34A04C-F9B5-E440-AF64-D64CF5F3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8A990E6-EF1E-1B4C-A416-14CDDE019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C890D26-1DE5-E645-AB6A-FD85D2D70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365CB08-E967-CB45-B58C-5262C35B6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371DD15-0D05-D744-9695-B9D2A8331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83976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RNA velocity: </a:t>
            </a:r>
            <a:r>
              <a:rPr lang="en-US" u="sng" dirty="0">
                <a:solidFill>
                  <a:srgbClr val="C00000"/>
                </a:solidFill>
              </a:rPr>
              <a:t>CURRENT CHALLENGES</a:t>
            </a:r>
            <a:r>
              <a:rPr lang="en-US" dirty="0">
                <a:solidFill>
                  <a:srgbClr val="C00000"/>
                </a:solidFill>
              </a:rPr>
              <a:t> and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“The concept of RNA velocity (La </a:t>
            </a:r>
            <a:r>
              <a:rPr lang="en-GB" dirty="0" err="1"/>
              <a:t>Manno</a:t>
            </a:r>
            <a:r>
              <a:rPr lang="en-GB" dirty="0"/>
              <a:t> </a:t>
            </a:r>
            <a:r>
              <a:rPr lang="en-GB" i="1" dirty="0"/>
              <a:t>et al</a:t>
            </a:r>
            <a:r>
              <a:rPr lang="en-GB" dirty="0"/>
              <a:t>, </a:t>
            </a:r>
            <a:r>
              <a:rPr lang="en-GB" u="sng" dirty="0">
                <a:hlinkClick r:id="rId2"/>
              </a:rPr>
              <a:t>2018</a:t>
            </a:r>
            <a:r>
              <a:rPr lang="en-GB" dirty="0"/>
              <a:t>) has unlocked new ways of studying cellular dynamics by granting </a:t>
            </a:r>
            <a:r>
              <a:rPr lang="en-GB" b="1" dirty="0"/>
              <a:t>access to not only the descriptive state of a cell</a:t>
            </a:r>
            <a:r>
              <a:rPr lang="en-GB" dirty="0"/>
              <a:t>, </a:t>
            </a:r>
            <a:r>
              <a:rPr lang="en-GB" b="1" u="sng" dirty="0"/>
              <a:t>but also to its direction and speed of movement</a:t>
            </a:r>
            <a:r>
              <a:rPr lang="en-GB" b="1" dirty="0"/>
              <a:t> </a:t>
            </a:r>
            <a:r>
              <a:rPr lang="en-GB" dirty="0"/>
              <a:t>in transcriptome space, thereby enabling </a:t>
            </a:r>
            <a:r>
              <a:rPr lang="en-GB" b="1" u="sng" dirty="0"/>
              <a:t>predictive models of cell dynamics</a:t>
            </a:r>
            <a:r>
              <a:rPr lang="en-GB" b="1" dirty="0"/>
              <a:t> </a:t>
            </a:r>
            <a:r>
              <a:rPr lang="en-GB" dirty="0"/>
              <a:t>[…]. The combination of velocities across genes is then used to estimate the future state of an individual cell.”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CEA3D-A7B2-7948-91B8-AD064D9D4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780" y="3429000"/>
            <a:ext cx="8051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42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RNA velocity: </a:t>
            </a:r>
            <a:r>
              <a:rPr lang="en-US" u="sng" dirty="0">
                <a:solidFill>
                  <a:srgbClr val="C00000"/>
                </a:solidFill>
              </a:rPr>
              <a:t>CURRENT CHALLENGES</a:t>
            </a:r>
            <a:r>
              <a:rPr lang="en-US" dirty="0">
                <a:solidFill>
                  <a:srgbClr val="C00000"/>
                </a:solidFill>
              </a:rPr>
              <a:t> and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Some genes show multiple kinetic regimes across subpopulations and lineages</a:t>
            </a:r>
          </a:p>
          <a:p>
            <a:pPr marL="457200" indent="-45720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Bergen et al., Mol Biol System 2021</a:t>
            </a:r>
          </a:p>
        </p:txBody>
      </p: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79FA0-68F2-ED40-BB3B-B7A134F0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" y="2524588"/>
            <a:ext cx="4546600" cy="269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EEA353-3C42-B648-8E3C-4709C198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951" y="2932302"/>
            <a:ext cx="6565472" cy="18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9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RNA velocity: </a:t>
            </a:r>
            <a:r>
              <a:rPr lang="en-US" u="sng" dirty="0">
                <a:solidFill>
                  <a:srgbClr val="C00000"/>
                </a:solidFill>
              </a:rPr>
              <a:t>CURRENT CHALLENGES</a:t>
            </a:r>
            <a:r>
              <a:rPr lang="en-US" dirty="0">
                <a:solidFill>
                  <a:srgbClr val="C00000"/>
                </a:solidFill>
              </a:rPr>
              <a:t> and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Some genes show multiple kinetic regimes across subpopulations and lineages</a:t>
            </a:r>
          </a:p>
          <a:p>
            <a:pPr marL="457200" indent="-457200">
              <a:buAutoNum type="arabicPeriod"/>
            </a:pPr>
            <a:r>
              <a:rPr lang="en-GB" dirty="0"/>
              <a:t>Time-dependent gene kinetic rates impact the curvature patterns of gene activation</a:t>
            </a:r>
          </a:p>
          <a:p>
            <a:pPr marL="457200" indent="-45720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Bergen et al., Mol Biol System 2021</a:t>
            </a:r>
          </a:p>
          <a:p>
            <a:endParaRPr lang="en-US" dirty="0"/>
          </a:p>
        </p:txBody>
      </p: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4A34C-2444-0348-BCBE-ADD7F92B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93" y="3221774"/>
            <a:ext cx="3860800" cy="223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51BAD-8D55-9C4A-980B-CF9B11DF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77" y="2961639"/>
            <a:ext cx="3784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76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RNA velocity: </a:t>
            </a:r>
            <a:r>
              <a:rPr lang="en-US" u="sng" dirty="0">
                <a:solidFill>
                  <a:srgbClr val="C00000"/>
                </a:solidFill>
              </a:rPr>
              <a:t>CURRENT CHALLENGES</a:t>
            </a:r>
            <a:r>
              <a:rPr lang="en-US" dirty="0">
                <a:solidFill>
                  <a:srgbClr val="C00000"/>
                </a:solidFill>
              </a:rPr>
              <a:t> and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b="1" dirty="0">
                <a:solidFill>
                  <a:srgbClr val="C00000"/>
                </a:solidFill>
              </a:rPr>
              <a:t>Multi-(transcript)omics to the rescue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Bergen et al., Mol Biol System 2021</a:t>
            </a:r>
          </a:p>
          <a:p>
            <a:endParaRPr lang="en-US" dirty="0"/>
          </a:p>
        </p:txBody>
      </p: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02AE1-9063-1845-B706-BF6A900D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2435057"/>
            <a:ext cx="10922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2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That is, in a population of cells captured at exactly the same time, some cells might be far along, while others might not yet even have begun the process.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pseudotime inference alleviates the problems that arise due to asynchrony.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469898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4088058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4E205E-3D56-404C-A843-8D91B14B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113;p3">
            <a:extLst>
              <a:ext uri="{FF2B5EF4-FFF2-40B4-BE49-F238E27FC236}">
                <a16:creationId xmlns:a16="http://schemas.microsoft.com/office/drawing/2014/main" id="{A3A29F08-720D-0046-899B-99A8C95CC01B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F4A44-2575-D242-965B-66840BA0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78"/>
          <a:stretch/>
        </p:blipFill>
        <p:spPr>
          <a:xfrm>
            <a:off x="4257513" y="2762370"/>
            <a:ext cx="3175827" cy="36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9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  <a:p>
            <a:pPr marL="9525" indent="-9525"/>
            <a:r>
              <a:rPr lang="en-US" dirty="0"/>
              <a:t>Then time-dependent expression can be modelled, typically by fitting a GAM to the gene expression ~ pseudotime.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D4F78-5429-374C-90F9-55BDC2188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78"/>
          <a:stretch/>
        </p:blipFill>
        <p:spPr>
          <a:xfrm>
            <a:off x="4342575" y="2741104"/>
            <a:ext cx="3175827" cy="362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8F1A0-3543-404D-BCE7-89FD650C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201436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59F6B9-56B2-3C46-BA40-725732D2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 err="1"/>
              <a:t>tradeSeq</a:t>
            </a:r>
            <a:r>
              <a:rPr lang="en-US" dirty="0"/>
              <a:t> is an R package which facilitates GAM-fitting and gene  DE analysis along and between trajectories.</a:t>
            </a:r>
          </a:p>
          <a:p>
            <a:pPr marL="9525" indent="-9525"/>
            <a:r>
              <a:rPr lang="en-US" dirty="0"/>
              <a:t>It implements plug-and-play methods to use outputs from Slingshot, but most functions can be used directly with pseudotime values, without having to rely on trajectories specifically inferred with Slingshot.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Performing temporal DE gene analysis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Van den Berge et al., 2020</a:t>
            </a:r>
          </a:p>
        </p:txBody>
      </p:sp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A5977-03A8-4A42-95A3-7FB58B43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429" y="3255136"/>
            <a:ext cx="3887971" cy="3420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2C410-9B88-294E-AE0C-47442298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2" y="3697831"/>
            <a:ext cx="5684874" cy="18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6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That is, in a population of cells captured at exactly the same time, some cells might be far along, while others might not yet even have begun the process.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pseudotime inference alleviates the problems that arise due to asynchrony.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b="1" dirty="0">
              <a:solidFill>
                <a:srgbClr val="C00000"/>
              </a:solidFill>
              <a:highlight>
                <a:srgbClr val="FFFFFF"/>
              </a:highlight>
            </a:endParaRPr>
          </a:p>
          <a:p>
            <a:pPr marL="114300" lvl="0" indent="0">
              <a:spcAft>
                <a:spcPts val="0"/>
              </a:spcAft>
              <a:buClr>
                <a:srgbClr val="2C3E50"/>
              </a:buClr>
              <a:buSzPts val="1800"/>
            </a:pPr>
            <a:r>
              <a:rPr lang="en-GB" sz="2400" b="1" dirty="0">
                <a:solidFill>
                  <a:srgbClr val="C00000"/>
                </a:solidFill>
                <a:highlight>
                  <a:srgbClr val="FFFFFF"/>
                </a:highlight>
              </a:rPr>
              <a:t>This is why pseudotime and trajectory inference are largely overlapping.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394092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43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3294642"/>
            <a:ext cx="2934073" cy="2881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84842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almost every week now!</a:t>
            </a:r>
          </a:p>
          <a:p>
            <a:r>
              <a:rPr lang="en-US" dirty="0" err="1"/>
              <a:t>Pubmed</a:t>
            </a:r>
            <a:r>
              <a:rPr lang="en-US" dirty="0"/>
              <a:t> results for “</a:t>
            </a:r>
            <a:r>
              <a:rPr lang="en-US" b="1" dirty="0"/>
              <a:t>trajectory inference method single-cell</a:t>
            </a:r>
            <a:r>
              <a:rPr lang="en-US" dirty="0"/>
              <a:t>”: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D3D1D-E27F-D94D-90EB-B5AAC028D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032" y="2733283"/>
            <a:ext cx="37211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almost every week now!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27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5245</TotalTime>
  <Words>3267</Words>
  <Application>Microsoft Macintosh PowerPoint</Application>
  <PresentationFormat>Widescreen</PresentationFormat>
  <Paragraphs>378</Paragraphs>
  <Slides>43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Avenir</vt:lpstr>
      <vt:lpstr>Calibri</vt:lpstr>
      <vt:lpstr>Calibri Light</vt:lpstr>
      <vt:lpstr>Comfortaa</vt:lpstr>
      <vt:lpstr>Lora</vt:lpstr>
      <vt:lpstr>Theme1</vt:lpstr>
      <vt:lpstr>Lecture 8  Inferring cell pseudotime from scRNAseq data</vt:lpstr>
      <vt:lpstr>What is pseudotime?</vt:lpstr>
      <vt:lpstr>What is pseudotime?</vt:lpstr>
      <vt:lpstr>What is pseudotime in single-cell RNA-seq?</vt:lpstr>
      <vt:lpstr>What is pseudotime in single-cell RNA-seq?</vt:lpstr>
      <vt:lpstr>PowerPoint Presentation</vt:lpstr>
      <vt:lpstr>PowerPoint Presentation</vt:lpstr>
      <vt:lpstr>Trajectory inference (TI) tools</vt:lpstr>
      <vt:lpstr>Trajectory inference (TI) tools</vt:lpstr>
      <vt:lpstr>Trajectory inference (TI) tools</vt:lpstr>
      <vt:lpstr>Trajectory inference (TI) tools</vt:lpstr>
      <vt:lpstr>Slingshot</vt:lpstr>
      <vt:lpstr>Slingshot</vt:lpstr>
      <vt:lpstr>Slingshot</vt:lpstr>
      <vt:lpstr>Minimum spanning tree?!?</vt:lpstr>
      <vt:lpstr>Minimum spanning tree?!?</vt:lpstr>
      <vt:lpstr>Minimum spanning tree?!?</vt:lpstr>
      <vt:lpstr>Principal curves?!?</vt:lpstr>
      <vt:lpstr>Principal curves?!?</vt:lpstr>
      <vt:lpstr>Principal curves?!?</vt:lpstr>
      <vt:lpstr>Why clustering quality matters for trajectory inference</vt:lpstr>
      <vt:lpstr>Why clustering quality matters for trajectory inference</vt:lpstr>
      <vt:lpstr>Making sense of all these different methods</vt:lpstr>
      <vt:lpstr>PowerPoint Presentation</vt:lpstr>
      <vt:lpstr>Pseudotime inference</vt:lpstr>
      <vt:lpstr>But how are trajectories oriented??? </vt:lpstr>
      <vt:lpstr>But how are trajectories oriented??? </vt:lpstr>
      <vt:lpstr>But how are trajectories oriented??? </vt:lpstr>
      <vt:lpstr>RNA velocity</vt:lpstr>
      <vt:lpstr>RNA velocity</vt:lpstr>
      <vt:lpstr>RNA velocity</vt:lpstr>
      <vt:lpstr>RNA velocity</vt:lpstr>
      <vt:lpstr>RNA velocity generalized to non-steady-state cell populations</vt:lpstr>
      <vt:lpstr>Using RNA velocity to infer directionality of the trajectory</vt:lpstr>
      <vt:lpstr>Using RNA velocity to infer directionality of the trajectory</vt:lpstr>
      <vt:lpstr>RNA velocity: CURRENT CHALLENGES and future perspectives</vt:lpstr>
      <vt:lpstr>RNA velocity: CURRENT CHALLENGES and future perspectives</vt:lpstr>
      <vt:lpstr>RNA velocity: CURRENT CHALLENGES and future perspectives</vt:lpstr>
      <vt:lpstr>RNA velocity: CURRENT CHALLENGES and future perspectives</vt:lpstr>
      <vt:lpstr>PowerPoint Presentation</vt:lpstr>
      <vt:lpstr>Modeling gene expression along pseudotime</vt:lpstr>
      <vt:lpstr>Modeling gene expression along pseudotime</vt:lpstr>
      <vt:lpstr>Performing temporal DE gene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337</cp:revision>
  <cp:lastPrinted>2021-06-06T12:34:34Z</cp:lastPrinted>
  <dcterms:created xsi:type="dcterms:W3CDTF">2021-02-26T11:16:43Z</dcterms:created>
  <dcterms:modified xsi:type="dcterms:W3CDTF">2021-10-07T07:20:43Z</dcterms:modified>
</cp:coreProperties>
</file>